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85" r:id="rId3"/>
    <p:sldId id="257" r:id="rId4"/>
    <p:sldId id="295" r:id="rId5"/>
    <p:sldId id="293" r:id="rId6"/>
    <p:sldId id="258" r:id="rId7"/>
    <p:sldId id="260" r:id="rId8"/>
    <p:sldId id="261" r:id="rId9"/>
    <p:sldId id="263" r:id="rId10"/>
    <p:sldId id="264" r:id="rId11"/>
    <p:sldId id="289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3" r:id="rId20"/>
    <p:sldId id="276" r:id="rId21"/>
    <p:sldId id="277" r:id="rId22"/>
    <p:sldId id="279" r:id="rId23"/>
    <p:sldId id="280" r:id="rId24"/>
    <p:sldId id="286" r:id="rId25"/>
    <p:sldId id="282" r:id="rId26"/>
    <p:sldId id="284" r:id="rId27"/>
    <p:sldId id="301" r:id="rId28"/>
    <p:sldId id="292" r:id="rId29"/>
    <p:sldId id="297" r:id="rId30"/>
    <p:sldId id="296" r:id="rId31"/>
    <p:sldId id="302" r:id="rId32"/>
    <p:sldId id="303" r:id="rId33"/>
    <p:sldId id="290" r:id="rId34"/>
    <p:sldId id="300" r:id="rId35"/>
    <p:sldId id="291" r:id="rId36"/>
    <p:sldId id="298" r:id="rId37"/>
    <p:sldId id="299" r:id="rId38"/>
    <p:sldId id="304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128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5C425-5150-4447-9852-561A0B22112C}" type="datetimeFigureOut">
              <a:rPr lang="ru-RU" smtClean="0"/>
              <a:pPr/>
              <a:t>01.02.16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BC9A4-AA12-475C-AE45-F668F7C25F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5C425-5150-4447-9852-561A0B22112C}" type="datetimeFigureOut">
              <a:rPr lang="ru-RU" smtClean="0"/>
              <a:pPr/>
              <a:t>01.02.16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BC9A4-AA12-475C-AE45-F668F7C25F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5C425-5150-4447-9852-561A0B22112C}" type="datetimeFigureOut">
              <a:rPr lang="ru-RU" smtClean="0"/>
              <a:pPr/>
              <a:t>01.02.16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BC9A4-AA12-475C-AE45-F668F7C25F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5C425-5150-4447-9852-561A0B22112C}" type="datetimeFigureOut">
              <a:rPr lang="ru-RU" smtClean="0"/>
              <a:pPr/>
              <a:t>01.02.16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BC9A4-AA12-475C-AE45-F668F7C25F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5C425-5150-4447-9852-561A0B22112C}" type="datetimeFigureOut">
              <a:rPr lang="ru-RU" smtClean="0"/>
              <a:pPr/>
              <a:t>01.02.16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BC9A4-AA12-475C-AE45-F668F7C25F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5C425-5150-4447-9852-561A0B22112C}" type="datetimeFigureOut">
              <a:rPr lang="ru-RU" smtClean="0"/>
              <a:pPr/>
              <a:t>01.02.16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BC9A4-AA12-475C-AE45-F668F7C25F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5C425-5150-4447-9852-561A0B22112C}" type="datetimeFigureOut">
              <a:rPr lang="ru-RU" smtClean="0"/>
              <a:pPr/>
              <a:t>01.02.16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BC9A4-AA12-475C-AE45-F668F7C25F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5C425-5150-4447-9852-561A0B22112C}" type="datetimeFigureOut">
              <a:rPr lang="ru-RU" smtClean="0"/>
              <a:pPr/>
              <a:t>01.02.16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BC9A4-AA12-475C-AE45-F668F7C25F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5C425-5150-4447-9852-561A0B22112C}" type="datetimeFigureOut">
              <a:rPr lang="ru-RU" smtClean="0"/>
              <a:pPr/>
              <a:t>01.02.16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BC9A4-AA12-475C-AE45-F668F7C25F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5C425-5150-4447-9852-561A0B22112C}" type="datetimeFigureOut">
              <a:rPr lang="ru-RU" smtClean="0"/>
              <a:pPr/>
              <a:t>01.02.16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BC9A4-AA12-475C-AE45-F668F7C25F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5C425-5150-4447-9852-561A0B22112C}" type="datetimeFigureOut">
              <a:rPr lang="ru-RU" smtClean="0"/>
              <a:pPr/>
              <a:t>01.02.16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BC9A4-AA12-475C-AE45-F668F7C25F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85C425-5150-4447-9852-561A0B22112C}" type="datetimeFigureOut">
              <a:rPr lang="ru-RU" smtClean="0"/>
              <a:pPr/>
              <a:t>01.02.16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BC9A4-AA12-475C-AE45-F668F7C25F3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Методологические основания современного научного познания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14346" y="857232"/>
            <a:ext cx="9715568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>
                <a:solidFill>
                  <a:schemeClr val="tx2">
                    <a:lumMod val="75000"/>
                  </a:schemeClr>
                </a:solidFill>
              </a:rPr>
              <a:t>Природа метода. Методологические стратегии.</a:t>
            </a:r>
            <a:r>
              <a:rPr lang="ru-RU" b="1" i="1" dirty="0"/>
              <a:t/>
            </a:r>
            <a:br>
              <a:rPr lang="ru-RU" b="1" i="1" dirty="0"/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>
                <a:solidFill>
                  <a:srgbClr val="FF6600"/>
                </a:solidFill>
              </a:rPr>
              <a:t>Метод –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путь, которым следует мысль к в своему предмету, к тому «о чём мысль». Именно потому, что это движение мысли к предмету, метод есть 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</a:rPr>
              <a:t>путь познания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. 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dirty="0">
                <a:solidFill>
                  <a:srgbClr val="FF6600"/>
                </a:solidFill>
              </a:rPr>
              <a:t>Познание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- процесс «наполнения» мысли (мышления) содержанием. Этим содержанием является знание &lt;о предмете мысли&gt;. Без стремления к знанию нет мышления.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Без мышления есть только представления (как у животных). Знание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- </a:t>
            </a:r>
            <a:r>
              <a:rPr lang="ru-RU" i="1" dirty="0">
                <a:solidFill>
                  <a:srgbClr val="FF6600"/>
                </a:solidFill>
              </a:rPr>
              <a:t>телос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мышления,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то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</a:rPr>
              <a:t>для чего мышление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908720"/>
            <a:ext cx="4191000" cy="5702300"/>
          </a:xfrm>
          <a:prstGeom prst="rect">
            <a:avLst/>
          </a:prstGeom>
        </p:spPr>
      </p:pic>
      <p:sp>
        <p:nvSpPr>
          <p:cNvPr id="5" name="Название 4"/>
          <p:cNvSpPr>
            <a:spLocks noGrp="1"/>
          </p:cNvSpPr>
          <p:nvPr>
            <p:ph type="title" idx="4294967295"/>
          </p:nvPr>
        </p:nvSpPr>
        <p:spPr>
          <a:xfrm>
            <a:off x="251520" y="274638"/>
            <a:ext cx="8280920" cy="561975"/>
          </a:xfrm>
        </p:spPr>
        <p:txBody>
          <a:bodyPr>
            <a:noAutofit/>
          </a:bodyPr>
          <a:lstStyle/>
          <a:p>
            <a:pPr algn="l"/>
            <a:r>
              <a:rPr lang="ru-RU" sz="1800" dirty="0" err="1" smtClean="0"/>
              <a:t>Р.Декарт</a:t>
            </a:r>
            <a:r>
              <a:rPr lang="ru-RU" sz="1800" dirty="0" smtClean="0"/>
              <a:t> «Рассуждение о методе, чтобы хорошо направлять свой разум и отыскивать истину в науках» - 1637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0348832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58204" cy="6143644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М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ышление 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есть единство двух сторон: пути (метода) и его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телоса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(знания). Эти стороны относятся друг к другу как форма и содержание. 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нание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не есть сам предмет (или Мир)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к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познанию которого стремится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мысль.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Знание существует только в 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</a:rPr>
              <a:t>форме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самой мысли.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7972452" cy="5197493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Аристотель замечает: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«когда я вижу камень, в душе моей не камень, но форма его».  Само знание есть 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</a:rPr>
              <a:t>форма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предмета (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in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-</a:t>
            </a:r>
            <a:r>
              <a:rPr lang="en-US" i="1" dirty="0">
                <a:solidFill>
                  <a:schemeClr val="tx2">
                    <a:lumMod val="75000"/>
                  </a:schemeClr>
                </a:solidFill>
              </a:rPr>
              <a:t>forma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</a:rPr>
              <a:t>-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tio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, как мы говорим сегодня) «помещенная» в мысль. Предмет, попадая в сферу мысли (осмысления), приобретает форму адекватную форме мысли.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Поэтому следует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допустить, что имеет место 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</a:rPr>
              <a:t>чистая форма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мысли («чистый метод»), как таковая независимая от какого-то предметного содержания.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О существовании чистой формы мысли свидетельствуют всем знакомые формальная логика и математика (математическая логика). Логика и математика выражают и методически отрабатывают пути мышления при познании любого предмета. Как таковые эти науки – чистая форма знания: знание о самом знании.  Возможность иметь такое знание дает нам то обстоятельство, что знание &lt;о предмете&gt; существует  в формате мысли (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информации).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Есть основания считать, что особый статус логики и математики среди других «позитивных» наук связан с тем, что они имеют методологический статус, т.е. они разрабатывают сами методы (формы) познания. 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Методологический и методический статус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логики и математики ясно проявляется в их прикладном значении, когда они применяются для решения «позитивных» познавательных задач в других науках. (Стоит заметить, что во многих случаях слово «метод» имеет смысл - «способ решения задачи»). 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Например: алгебра – это одновременно и алгебраический метод. То же о дифференциальном исчислении и т.д.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 err="1">
                <a:solidFill>
                  <a:schemeClr val="tx2">
                    <a:lumMod val="75000"/>
                  </a:schemeClr>
                </a:solidFill>
              </a:rPr>
              <a:t>Рефлексивность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</a:rPr>
              <a:t> метода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tx2">
                    <a:lumMod val="75000"/>
                  </a:schemeClr>
                </a:solidFill>
              </a:rPr>
            </a:b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Мысль является мыслью тогда и только тогда, когда она «знает себя как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мысль» -мышление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&lt;человеческое&gt; обязательно носит рефлексивный характер. «Я не только мыслю &lt;некоторый предмет&gt; но и сознаю, что его мыслю». </a:t>
            </a: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Всякое суждение самим фактом своего высказывания утверждает: есть тот, кто мыслит (высказывает). 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(Всякое суждение перформативно)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186766" cy="5483245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Именно внимание к перформативной (и вместе с тем - рефлексивной) части суждений составляет одну из особенностей философской позиции. Философия (как особый тип познания) возникает в тот момент, когда начинают спрашивать: «А откуда ты это знаешь?», «А правильно ли ты видишь?», «А верно ли ты думаешь?».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329642" cy="5340369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Ф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илософская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позиция, акцентируя рефлексивную сторону процесса мышления, носит в сущности методологический характер, является учением о Методе. </a:t>
            </a: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Эта же особенность философского знания (рефлексивного знания о знании) дает основания, чтобы противопоставить философию &lt;позитивной&gt; науке. Философское познание не имеет 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</a:rPr>
              <a:t>предмета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в том же смысле, в котором его имеют эти науки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 Её тема (телос) – «что это за существо, которое заботит познание Мира»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/>
              <a:t>	</a:t>
            </a:r>
            <a:r>
              <a:rPr lang="ru-RU" sz="3100" b="1" dirty="0" smtClean="0">
                <a:solidFill>
                  <a:schemeClr val="tx2">
                    <a:lumMod val="75000"/>
                  </a:schemeClr>
                </a:solidFill>
              </a:rPr>
              <a:t>Структура </a:t>
            </a:r>
            <a:r>
              <a:rPr lang="ru-RU" sz="3100" b="1" dirty="0">
                <a:solidFill>
                  <a:schemeClr val="tx2">
                    <a:lumMod val="75000"/>
                  </a:schemeClr>
                </a:solidFill>
              </a:rPr>
              <a:t>мышления как </a:t>
            </a:r>
            <a:r>
              <a:rPr lang="ru-RU" sz="31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31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1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100" b="1" dirty="0" smtClean="0">
                <a:solidFill>
                  <a:schemeClr val="tx2">
                    <a:lumMod val="75000"/>
                  </a:schemeClr>
                </a:solidFill>
              </a:rPr>
              <a:t>      основа </a:t>
            </a:r>
            <a:r>
              <a:rPr lang="ru-RU" sz="3100" b="1" dirty="0">
                <a:solidFill>
                  <a:schemeClr val="tx2">
                    <a:lumMod val="75000"/>
                  </a:schemeClr>
                </a:solidFill>
              </a:rPr>
              <a:t>учения о методе</a:t>
            </a:r>
            <a:r>
              <a:rPr lang="ru-RU" sz="2700" b="1" i="1" dirty="0"/>
              <a:t/>
            </a:r>
            <a:br>
              <a:rPr lang="ru-RU" sz="2700" b="1" i="1" dirty="0"/>
            </a:br>
            <a:endParaRPr lang="ru-RU" sz="27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58204" cy="485740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Основной учения о методе является учение о  чистой форме самого мышления (познания). Любой метод научного познания в пределе имеет форму самого мышления, представляет собой некоторый синтез формы с конкретным содержанием данной науки. 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К собственным способностям мышления относятся синтез, индукция, дедукция, обобщение, идеализация, абстрагирование и пр. Это и есть примеры чистых форм мышления, которые одновременно служат путями познания разного рода предметов. 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n-US" sz="2800" dirty="0"/>
              <a:t> </a:t>
            </a:r>
            <a:r>
              <a:rPr lang="ru-RU" sz="2800" dirty="0" smtClean="0"/>
              <a:t>План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66019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AutoNum type="arabicPeriod"/>
            </a:pPr>
            <a:r>
              <a:rPr lang="ru-RU" dirty="0" smtClean="0"/>
              <a:t>О </a:t>
            </a:r>
            <a:r>
              <a:rPr lang="ru-RU" dirty="0"/>
              <a:t>методологизации современной </a:t>
            </a:r>
            <a:r>
              <a:rPr lang="ru-RU" dirty="0" smtClean="0"/>
              <a:t>науки</a:t>
            </a:r>
          </a:p>
          <a:p>
            <a:pPr marL="514350" indent="-514350">
              <a:buAutoNum type="arabicPeriod"/>
            </a:pPr>
            <a:r>
              <a:rPr lang="ru-RU" dirty="0" smtClean="0"/>
              <a:t>Природа метода.</a:t>
            </a:r>
          </a:p>
          <a:p>
            <a:pPr marL="0" indent="0">
              <a:buNone/>
            </a:pPr>
            <a:r>
              <a:rPr lang="ru-RU" dirty="0" smtClean="0"/>
              <a:t>3. Структура </a:t>
            </a:r>
            <a:r>
              <a:rPr lang="ru-RU" dirty="0"/>
              <a:t>мышления как основа учения о методе</a:t>
            </a:r>
            <a:br>
              <a:rPr lang="ru-RU" dirty="0"/>
            </a:br>
            <a:r>
              <a:rPr lang="ru-RU" dirty="0" smtClean="0"/>
              <a:t>4. Универсальные </a:t>
            </a:r>
            <a:r>
              <a:rPr lang="ru-RU" dirty="0"/>
              <a:t>методы мышления</a:t>
            </a:r>
          </a:p>
          <a:p>
            <a:pPr lvl="1">
              <a:buFont typeface="Arial"/>
              <a:buChar char="•"/>
            </a:pPr>
            <a:r>
              <a:rPr lang="ru-RU" sz="2400" dirty="0"/>
              <a:t>Феноменологический</a:t>
            </a:r>
          </a:p>
          <a:p>
            <a:pPr lvl="1">
              <a:buFont typeface="Arial"/>
              <a:buChar char="•"/>
            </a:pPr>
            <a:r>
              <a:rPr lang="ru-RU" sz="2400" dirty="0"/>
              <a:t>Герменевтический</a:t>
            </a:r>
          </a:p>
          <a:p>
            <a:pPr lvl="1">
              <a:buFont typeface="Arial"/>
              <a:buChar char="•"/>
            </a:pPr>
            <a:r>
              <a:rPr lang="ru-RU" sz="2400" dirty="0"/>
              <a:t>Диалектический</a:t>
            </a:r>
          </a:p>
          <a:p>
            <a:pPr lvl="1">
              <a:buFont typeface="Arial"/>
              <a:buChar char="•"/>
            </a:pPr>
            <a:r>
              <a:rPr lang="ru-RU" sz="2400" dirty="0" smtClean="0"/>
              <a:t>Критический</a:t>
            </a:r>
            <a:endParaRPr lang="ru-RU" sz="2400" dirty="0"/>
          </a:p>
          <a:p>
            <a:pPr marL="0" indent="0">
              <a:buNone/>
            </a:pPr>
            <a:r>
              <a:rPr lang="ru-RU" dirty="0"/>
              <a:t>5</a:t>
            </a:r>
            <a:r>
              <a:rPr lang="ru-RU" dirty="0" smtClean="0"/>
              <a:t>. Общенаучная </a:t>
            </a:r>
            <a:r>
              <a:rPr lang="ru-RU" dirty="0"/>
              <a:t>методология</a:t>
            </a:r>
          </a:p>
          <a:p>
            <a:r>
              <a:rPr lang="ru-RU" sz="2100" dirty="0" smtClean="0"/>
              <a:t>Современный </a:t>
            </a:r>
            <a:r>
              <a:rPr lang="ru-RU" sz="2100" dirty="0"/>
              <a:t>системный подход</a:t>
            </a:r>
          </a:p>
          <a:p>
            <a:r>
              <a:rPr lang="ru-RU" sz="2100" dirty="0" smtClean="0"/>
              <a:t>Синергетический </a:t>
            </a:r>
            <a:r>
              <a:rPr lang="ru-RU" sz="2100" dirty="0"/>
              <a:t>подход</a:t>
            </a:r>
          </a:p>
          <a:p>
            <a:r>
              <a:rPr lang="ru-RU" sz="2100" dirty="0" smtClean="0"/>
              <a:t>Информационный </a:t>
            </a:r>
            <a:r>
              <a:rPr lang="ru-RU" sz="2100" dirty="0"/>
              <a:t>подход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17208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472518" cy="5340369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С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труктурная сложность акта мышления имеет два аспекта: стратификации и многомерности.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Первое, что следует иметь в виду – мышление есть стратифицированный (ступенчатый) процесс, т.е. разделенный на несколько уровней. Способность мышления предполагает переход с одного уровня на другой (в том числе в процессе и посредством обучения). 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57227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 	</a:t>
            </a:r>
            <a:r>
              <a:rPr lang="ru-RU" i="1" dirty="0" smtClean="0">
                <a:solidFill>
                  <a:srgbClr val="FF6600"/>
                </a:solidFill>
              </a:rPr>
              <a:t>Классическое именование этих ступеней (применительно к предметному познанию): </a:t>
            </a:r>
          </a:p>
          <a:p>
            <a:r>
              <a:rPr lang="ru-RU" dirty="0" smtClean="0">
                <a:solidFill>
                  <a:srgbClr val="FF6600"/>
                </a:solidFill>
              </a:rPr>
              <a:t>Представление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(лат. </a:t>
            </a:r>
            <a:r>
              <a:rPr lang="en-US" i="1" dirty="0" err="1" smtClean="0">
                <a:solidFill>
                  <a:srgbClr val="FF6600"/>
                </a:solidFill>
              </a:rPr>
              <a:t>representatio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) – на этом уровне “мыслимое” (референт и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ноэма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) предстает в сознании посредством символического обозначения, т.е. именования; представляющее мышление действует в ассоциативной логике. </a:t>
            </a:r>
          </a:p>
          <a:p>
            <a:r>
              <a:rPr lang="ru-RU" dirty="0" smtClean="0">
                <a:solidFill>
                  <a:srgbClr val="FF6600"/>
                </a:solidFill>
              </a:rPr>
              <a:t>Рассудок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 (греч</a:t>
            </a:r>
            <a:r>
              <a:rPr lang="ru-RU" dirty="0" smtClean="0">
                <a:solidFill>
                  <a:srgbClr val="FF6600"/>
                </a:solidFill>
              </a:rPr>
              <a:t>. </a:t>
            </a:r>
            <a:r>
              <a:rPr lang="ru-RU" i="1" dirty="0" err="1" smtClean="0">
                <a:solidFill>
                  <a:srgbClr val="FF6600"/>
                </a:solidFill>
              </a:rPr>
              <a:t>дианойа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; лат. </a:t>
            </a:r>
            <a:r>
              <a:rPr lang="ru-RU" dirty="0" err="1" smtClean="0">
                <a:solidFill>
                  <a:srgbClr val="FF6600"/>
                </a:solidFill>
              </a:rPr>
              <a:t>Ratio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;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нем.</a:t>
            </a:r>
            <a:r>
              <a:rPr lang="ru-RU" dirty="0" err="1" smtClean="0">
                <a:solidFill>
                  <a:srgbClr val="FF6600"/>
                </a:solidFill>
              </a:rPr>
              <a:t>Verstand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) – определяется принципиальной способностью к суждению (умозаключению); действует в логике категориальных различений; научная теория (система логически согласованных суждений) – вершина рассудочного (категориального) мышления</a:t>
            </a:r>
          </a:p>
          <a:p>
            <a:r>
              <a:rPr lang="ru-RU" dirty="0" smtClean="0">
                <a:solidFill>
                  <a:srgbClr val="FF6600"/>
                </a:solidFill>
              </a:rPr>
              <a:t>Разум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(греч</a:t>
            </a:r>
            <a:r>
              <a:rPr lang="ru-RU" dirty="0" smtClean="0">
                <a:solidFill>
                  <a:srgbClr val="FF6600"/>
                </a:solidFill>
              </a:rPr>
              <a:t>. </a:t>
            </a:r>
            <a:r>
              <a:rPr lang="ru-RU" i="1" dirty="0" err="1" smtClean="0">
                <a:solidFill>
                  <a:srgbClr val="FF6600"/>
                </a:solidFill>
              </a:rPr>
              <a:t>Нус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; лат.  </a:t>
            </a:r>
            <a:r>
              <a:rPr lang="ru-RU" dirty="0" err="1" smtClean="0">
                <a:solidFill>
                  <a:srgbClr val="FF6600"/>
                </a:solidFill>
              </a:rPr>
              <a:t>Intellectus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; нем. </a:t>
            </a:r>
            <a:r>
              <a:rPr lang="ru-RU" dirty="0" err="1" smtClean="0">
                <a:solidFill>
                  <a:srgbClr val="FF6600"/>
                </a:solidFill>
              </a:rPr>
              <a:t>Vernunft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) – понимающее мышление; действует в «диалектической логике» перехода.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500834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Многомерность акта мышления будет ясна, если полностью развернуть общую структуру суждения: «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есть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P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» (Субъект есть предикат).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Пусть этим суждением будет: «Тигры - хищники».  Как таковое, это суждение производит, (1) операцию различения и, (2) операцию связывания (отождествления, обобщения, синтеза). 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Главный закон формальной логики – закон тождества – эту зависимость фиксирует. Закон допускает, что можно делать ударение либо на тождестве, либо на различии</a:t>
            </a:r>
          </a:p>
          <a:p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043890" cy="6286544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Кроме (1-2) всякая мысль  совершает еще  две операции – (3) рефлексии и (4) интерпретации.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Рефлексивная операция определяет позицию говорящего и выражается в скрытой перформативной части суждения (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Я знаю, что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// тигры это хищники). 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Интерпретационная составляющая акта мышления в общем случае отсылает к понятности высказывания, к тому, что оно произнесено 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на понятном адресату языке.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«Тигры это хищники» - есть высказывание на русском языке. </a:t>
            </a:r>
          </a:p>
          <a:p>
            <a:pPr>
              <a:buFont typeface="Wingdings" pitchFamily="2" charset="2"/>
              <a:buChar char="ü"/>
            </a:pPr>
            <a:r>
              <a:rPr lang="ru-RU" sz="3300" dirty="0" smtClean="0">
                <a:solidFill>
                  <a:schemeClr val="tx2">
                    <a:lumMod val="75000"/>
                  </a:schemeClr>
                </a:solidFill>
              </a:rPr>
              <a:t>Каждое высказывание (речевая форма мысли) – (1) различает, (2)объединяет, (3) рефлексирует, (4) интерпретирует – и вне этих операций человеческого мышления не существует.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Autofit/>
          </a:bodyPr>
          <a:lstStyle/>
          <a:p>
            <a:r>
              <a:rPr lang="ru-RU" sz="2800" dirty="0" smtClean="0"/>
              <a:t>Структура высказывания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endParaRPr lang="ru-RU" dirty="0" smtClean="0"/>
          </a:p>
          <a:p>
            <a:pPr marL="0" indent="0">
              <a:buNone/>
            </a:pPr>
            <a:r>
              <a:rPr lang="ru-RU" sz="2800" dirty="0" smtClean="0"/>
              <a:t>		          Объединять </a:t>
            </a:r>
          </a:p>
          <a:p>
            <a:pPr marL="0" indent="0">
              <a:buNone/>
            </a:pPr>
            <a:r>
              <a:rPr lang="ru-RU" sz="2800" dirty="0" smtClean="0"/>
              <a:t>		(«видеть общее во всех вещах») </a:t>
            </a:r>
          </a:p>
          <a:p>
            <a:pPr marL="0" indent="0">
              <a:buNone/>
            </a:pPr>
            <a:r>
              <a:rPr lang="ru-RU" dirty="0" smtClean="0"/>
              <a:t> 				</a:t>
            </a:r>
            <a:r>
              <a:rPr lang="en-US" dirty="0" smtClean="0"/>
              <a:t>I</a:t>
            </a:r>
            <a:endParaRPr lang="ru-RU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  </a:t>
            </a:r>
            <a:r>
              <a:rPr lang="ru-RU" sz="2800" dirty="0" smtClean="0"/>
              <a:t>рефлектировать</a:t>
            </a:r>
            <a:r>
              <a:rPr lang="ru-RU" dirty="0" smtClean="0"/>
              <a:t> </a:t>
            </a:r>
            <a:r>
              <a:rPr lang="ru-RU" b="1" dirty="0" smtClean="0"/>
              <a:t>-</a:t>
            </a:r>
            <a:r>
              <a:rPr lang="ru-RU" dirty="0" smtClean="0"/>
              <a:t> «</a:t>
            </a:r>
            <a:r>
              <a:rPr lang="en-US" dirty="0" smtClean="0">
                <a:solidFill>
                  <a:srgbClr val="FF6600"/>
                </a:solidFill>
              </a:rPr>
              <a:t>S  </a:t>
            </a:r>
            <a:r>
              <a:rPr lang="ru-RU" dirty="0" smtClean="0">
                <a:solidFill>
                  <a:srgbClr val="FF6600"/>
                </a:solidFill>
              </a:rPr>
              <a:t>есть </a:t>
            </a:r>
            <a:r>
              <a:rPr lang="en-US" dirty="0" smtClean="0">
                <a:solidFill>
                  <a:srgbClr val="FF6600"/>
                </a:solidFill>
              </a:rPr>
              <a:t> P</a:t>
            </a:r>
            <a:r>
              <a:rPr lang="ru-RU" dirty="0" smtClean="0"/>
              <a:t>» </a:t>
            </a:r>
            <a:r>
              <a:rPr lang="ru-RU" b="1" dirty="0" smtClean="0"/>
              <a:t>-</a:t>
            </a:r>
            <a:r>
              <a:rPr lang="ru-RU" dirty="0" smtClean="0"/>
              <a:t> </a:t>
            </a:r>
            <a:r>
              <a:rPr lang="ru-RU" sz="2800" dirty="0" smtClean="0"/>
              <a:t>интерпретировать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/>
              <a:t> </a:t>
            </a:r>
            <a:r>
              <a:rPr lang="ru-RU" sz="2800" dirty="0" smtClean="0"/>
              <a:t>                                                                   (сообщать)				            </a:t>
            </a:r>
            <a:r>
              <a:rPr lang="en-US" sz="2800" b="1" dirty="0" smtClean="0"/>
              <a:t>I</a:t>
            </a:r>
            <a:endParaRPr lang="ru-RU" sz="2800" b="1" dirty="0"/>
          </a:p>
          <a:p>
            <a:pPr marL="0" indent="0">
              <a:buNone/>
            </a:pPr>
            <a:r>
              <a:rPr lang="ru-RU" sz="2800" dirty="0" smtClean="0"/>
              <a:t>                             	   Различать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8882773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Универсальные философские методы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Философия (которая во всех случаях есть «наука осмысления» и «собственное дело разума») разворачивает способности мышления в универсальные методы мышления: критический, диалектический, феноменологический и герменевтический.</a:t>
            </a:r>
          </a:p>
          <a:p>
            <a:pPr>
              <a:buNone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Особенность философских методов в том, что все они носят подчеркнуто рефлексивный характер, т.е. они устроены таким образом, что «сам спрашивающий подпадает под вопрос». </a:t>
            </a:r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Феноменологический метод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401080" cy="5126055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ФМ  - </a:t>
            </a:r>
            <a:r>
              <a:rPr lang="ru-RU" dirty="0" smtClean="0">
                <a:solidFill>
                  <a:srgbClr val="FF6600"/>
                </a:solidFill>
              </a:rPr>
              <a:t>методическая рефлексия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, метод наблюдения за тем, что происходит в самом субъекте когда он мыслит/познает. 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Феноменологическая задача: Чтобы знать, ЧТО есть  объект, следует знать КАК устроено и работает сознание, воспринимая этот объект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[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Отсюда главный и «странный»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феноменологический призыв: «Назад к самим предметам!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»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]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Наука – отдает приоритет объекту познания; философия – </a:t>
            </a:r>
            <a:r>
              <a:rPr lang="ru-RU" dirty="0" smtClean="0">
                <a:solidFill>
                  <a:srgbClr val="FF6600"/>
                </a:solidFill>
              </a:rPr>
              <a:t>феномену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, т.е. данности объекта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-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тому КАК объект представлен в сознании (мышлении). 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Ученый &lt;часто&gt; наивно полагает, что ФАКТ это и есть предмет его познания. </a:t>
            </a:r>
          </a:p>
          <a:p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Феноменолог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– знает, что ФАКТ это и есть данность объекта в </a:t>
            </a:r>
            <a:r>
              <a:rPr lang="ru-RU" dirty="0" smtClean="0">
                <a:solidFill>
                  <a:srgbClr val="FF6600"/>
                </a:solidFill>
              </a:rPr>
              <a:t>опыте сознания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Феноменологический метод в научном познании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В естествознании – это принцип наблюдаемости</a:t>
            </a:r>
          </a:p>
          <a:p>
            <a:r>
              <a:rPr lang="ru-RU" sz="2400" dirty="0" smtClean="0"/>
              <a:t>Антропный принцип в развитии Вселенной </a:t>
            </a:r>
          </a:p>
          <a:p>
            <a:r>
              <a:rPr lang="ru-RU" sz="2400" dirty="0" smtClean="0"/>
              <a:t>В гуманитарном познании: феноменологическая социология и этнометодология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0929816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Критический метод в философии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77500" lnSpcReduction="20000"/>
          </a:bodyPr>
          <a:lstStyle/>
          <a:p>
            <a:r>
              <a:rPr lang="ru-RU" sz="2400" dirty="0" smtClean="0"/>
              <a:t>Когда мышление направляет свою способность к различению на себя самоё – </a:t>
            </a:r>
            <a:r>
              <a:rPr lang="ru-RU" sz="2400" dirty="0"/>
              <a:t> </a:t>
            </a:r>
            <a:r>
              <a:rPr lang="ru-RU" sz="2400" dirty="0" smtClean="0"/>
              <a:t>получается критический метод. </a:t>
            </a:r>
          </a:p>
          <a:p>
            <a:r>
              <a:rPr lang="ru-RU" sz="2400" dirty="0" smtClean="0"/>
              <a:t>Квинтэссенция – Великие кантовские критики: «Критика чистого разума», «Критика практического разума», «Критика способности суждения».  </a:t>
            </a:r>
          </a:p>
          <a:p>
            <a:r>
              <a:rPr lang="ru-RU" sz="2400" dirty="0" smtClean="0"/>
              <a:t>Вариации у других философов: </a:t>
            </a:r>
            <a:r>
              <a:rPr lang="ru-RU" sz="2400" dirty="0" smtClean="0">
                <a:solidFill>
                  <a:srgbClr val="0000FF"/>
                </a:solidFill>
              </a:rPr>
              <a:t>Ирония</a:t>
            </a:r>
            <a:r>
              <a:rPr lang="ru-RU" sz="2400" dirty="0" smtClean="0"/>
              <a:t> Сократа, </a:t>
            </a:r>
            <a:r>
              <a:rPr lang="ru-RU" sz="2400" dirty="0" smtClean="0">
                <a:solidFill>
                  <a:srgbClr val="0000FF"/>
                </a:solidFill>
              </a:rPr>
              <a:t>Радикальное сомнение </a:t>
            </a:r>
            <a:r>
              <a:rPr lang="ru-RU" sz="2400" dirty="0" smtClean="0"/>
              <a:t>Декарта, </a:t>
            </a:r>
            <a:r>
              <a:rPr lang="ru-RU" sz="2400" dirty="0" smtClean="0">
                <a:solidFill>
                  <a:srgbClr val="0000FF"/>
                </a:solidFill>
              </a:rPr>
              <a:t>Деструкция</a:t>
            </a:r>
            <a:r>
              <a:rPr lang="ru-RU" sz="2400" dirty="0" smtClean="0"/>
              <a:t> Хайдеггера, </a:t>
            </a:r>
            <a:r>
              <a:rPr lang="ru-RU" sz="2400" dirty="0" smtClean="0">
                <a:solidFill>
                  <a:srgbClr val="0000FF"/>
                </a:solidFill>
              </a:rPr>
              <a:t>Деконструкция</a:t>
            </a:r>
            <a:r>
              <a:rPr lang="ru-RU" sz="2400" dirty="0" smtClean="0"/>
              <a:t> Деррида и др.</a:t>
            </a:r>
          </a:p>
          <a:p>
            <a:r>
              <a:rPr lang="ru-RU" sz="2400" dirty="0" smtClean="0"/>
              <a:t>Философия – «мышление в собственной стихии» - сущностно есть рефлексивная критика самой способности мышления. </a:t>
            </a:r>
          </a:p>
          <a:p>
            <a:r>
              <a:rPr lang="ru-RU" sz="2400" dirty="0"/>
              <a:t>КМ -  Самокритика мышления (способности мышления познавать Мир). Ключевой вопрос (Кант): «Что мы можем знать?» (Существуют ли границы для познавательных способностей человека?</a:t>
            </a:r>
            <a:r>
              <a:rPr lang="ru-RU" sz="2400" dirty="0" smtClean="0"/>
              <a:t>). </a:t>
            </a:r>
            <a:endParaRPr lang="ru-RU" sz="2400" dirty="0"/>
          </a:p>
          <a:p>
            <a:r>
              <a:rPr lang="ru-RU" sz="2400" dirty="0" smtClean="0"/>
              <a:t>КМ – осмысляет способность </a:t>
            </a:r>
            <a:r>
              <a:rPr lang="ru-RU" sz="2400" dirty="0" err="1" smtClean="0"/>
              <a:t>мышлния</a:t>
            </a:r>
            <a:r>
              <a:rPr lang="ru-RU" sz="2400" dirty="0" smtClean="0"/>
              <a:t> к </a:t>
            </a:r>
            <a:r>
              <a:rPr lang="ru-RU" sz="2400" dirty="0" smtClean="0">
                <a:solidFill>
                  <a:srgbClr val="FF6600"/>
                </a:solidFill>
              </a:rPr>
              <a:t>различению</a:t>
            </a:r>
            <a:r>
              <a:rPr lang="ru-RU" sz="2400" dirty="0" smtClean="0"/>
              <a:t> (к дифференцированному видению мира), устанавливает относительность («условность») всякой определенности.  </a:t>
            </a:r>
          </a:p>
          <a:p>
            <a:pPr marL="0" indent="0">
              <a:buNone/>
            </a:pPr>
            <a:r>
              <a:rPr lang="ru-RU" sz="2400" dirty="0" smtClean="0"/>
              <a:t>Ср.: О-</a:t>
            </a:r>
            <a:r>
              <a:rPr lang="ru-RU" sz="2400" dirty="0" err="1" smtClean="0"/>
              <a:t>пределить</a:t>
            </a:r>
            <a:r>
              <a:rPr lang="ru-RU" sz="2400" dirty="0" smtClean="0"/>
              <a:t> – означает о-граничить!</a:t>
            </a:r>
          </a:p>
          <a:p>
            <a:r>
              <a:rPr lang="ru-RU" sz="2400" dirty="0" smtClean="0"/>
              <a:t>Отличие обыденного понимания критики и что значить «критиковать» в философии. (Аналог – «литературная критика»)</a:t>
            </a:r>
          </a:p>
          <a:p>
            <a:r>
              <a:rPr lang="ru-RU" sz="2400" dirty="0" smtClean="0"/>
              <a:t>КМ и вопрос о Глупости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904279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3548" y="0"/>
            <a:ext cx="8136904" cy="6647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b="1" dirty="0" smtClean="0"/>
          </a:p>
          <a:p>
            <a:endParaRPr lang="ru-RU" sz="1400" b="1" dirty="0"/>
          </a:p>
          <a:p>
            <a:pPr algn="ctr"/>
            <a:r>
              <a:rPr lang="ru-RU" sz="2000" b="1" dirty="0" smtClean="0"/>
              <a:t>Пятый </a:t>
            </a:r>
            <a:r>
              <a:rPr lang="ru-RU" sz="2000" b="1" dirty="0"/>
              <a:t>закон глупости </a:t>
            </a:r>
            <a:r>
              <a:rPr lang="ru-RU" sz="2000" b="1" dirty="0" smtClean="0"/>
              <a:t>(</a:t>
            </a:r>
            <a:r>
              <a:rPr lang="ru-RU" sz="2000" b="1" dirty="0" err="1" smtClean="0"/>
              <a:t>Чиппола</a:t>
            </a:r>
            <a:r>
              <a:rPr lang="ru-RU" sz="2000" b="1" dirty="0" smtClean="0"/>
              <a:t>)</a:t>
            </a:r>
            <a:endParaRPr lang="ru-RU" sz="2000" dirty="0"/>
          </a:p>
          <a:p>
            <a:pPr lvl="0"/>
            <a:r>
              <a:rPr lang="ru-RU" b="1" dirty="0"/>
              <a:t>Глупец — самый опасный тип личности.</a:t>
            </a:r>
            <a:endParaRPr lang="ru-RU" dirty="0"/>
          </a:p>
          <a:p>
            <a:r>
              <a:rPr lang="ru-RU" dirty="0"/>
              <a:t>Следствие: глупец опаснее, чем бандит.</a:t>
            </a:r>
          </a:p>
          <a:p>
            <a:r>
              <a:rPr lang="ru-RU" dirty="0"/>
              <a:t>Результат действий идеального бандита — простой переход благ от одного человека к другому. Обществу в целом от этого ни холодно ни жарко. Если бы все члены этого социума были идеальными бандитами, оно бы тихо гнило, но катастрофы бы не случилось. Вся система сводилась бы к трансферу богатств в пользу тех, кто предпринимает ради этого действия, и, поскольку идеальными бандитами были бы все, система наслаждалась бы стабильностью. Это легко видеть на примере любой страны, где власть коррумпирована, а граждане постоянно обходят законы.</a:t>
            </a:r>
          </a:p>
          <a:p>
            <a:r>
              <a:rPr lang="ru-RU" b="1" dirty="0"/>
              <a:t>Когда на сцену выходят дураки, картина полностью меняется. Они наносят урон, не извлекая выгоды.</a:t>
            </a:r>
            <a:r>
              <a:rPr lang="ru-RU" dirty="0"/>
              <a:t> Блага уничтожаются, общество беднеет.</a:t>
            </a:r>
          </a:p>
          <a:p>
            <a:r>
              <a:rPr lang="ru-RU" dirty="0"/>
              <a:t>История подтверждает, что в любой период страна прогрессирует тогда, когда у власти находится достаточно умных людей, чтобы сдерживать активных дураков и не давать им разрушить то, что умники произвели. В регрессирующей стране дураков столько же, однако среди верхушки наблюдается рост доли глупых бандитов, а среди остального населения — наивных простаков. Такая смена расклада неизменно усиливает деструктивные последствия действий дураков, и вся страна катится к чертям.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6023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b="1" dirty="0" smtClean="0"/>
              <a:t>Введение</a:t>
            </a:r>
          </a:p>
          <a:p>
            <a:pPr>
              <a:buNone/>
            </a:pPr>
            <a:r>
              <a:rPr lang="ru-RU" dirty="0">
                <a:solidFill>
                  <a:srgbClr val="FF6600"/>
                </a:solidFill>
              </a:rPr>
              <a:t>Метод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– способ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целенаправленного взаимодействия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познающего субъекта с объектом познания.</a:t>
            </a:r>
          </a:p>
          <a:p>
            <a:r>
              <a:rPr lang="ru-RU" dirty="0" smtClean="0"/>
              <a:t>Применение </a:t>
            </a:r>
            <a:r>
              <a:rPr lang="ru-RU" dirty="0" smtClean="0">
                <a:solidFill>
                  <a:srgbClr val="FF6600"/>
                </a:solidFill>
              </a:rPr>
              <a:t>мышления</a:t>
            </a:r>
            <a:r>
              <a:rPr lang="ru-RU" dirty="0" smtClean="0"/>
              <a:t> к получению знания о Мире называется </a:t>
            </a:r>
            <a:r>
              <a:rPr lang="ru-RU" dirty="0" smtClean="0">
                <a:solidFill>
                  <a:srgbClr val="FF6600"/>
                </a:solidFill>
              </a:rPr>
              <a:t>познанием</a:t>
            </a:r>
            <a:r>
              <a:rPr lang="ru-RU" dirty="0" smtClean="0"/>
              <a:t>.</a:t>
            </a:r>
          </a:p>
          <a:p>
            <a:r>
              <a:rPr lang="ru-RU" dirty="0" smtClean="0"/>
              <a:t>Два аспекта познавательной ситуации: </a:t>
            </a:r>
            <a:r>
              <a:rPr lang="ru-RU" dirty="0" smtClean="0">
                <a:solidFill>
                  <a:srgbClr val="FF6600"/>
                </a:solidFill>
              </a:rPr>
              <a:t>ЧТО</a:t>
            </a:r>
            <a:r>
              <a:rPr lang="ru-RU" dirty="0" smtClean="0"/>
              <a:t> мыслим и </a:t>
            </a:r>
            <a:r>
              <a:rPr lang="ru-RU" dirty="0" smtClean="0">
                <a:solidFill>
                  <a:srgbClr val="FF6600"/>
                </a:solidFill>
              </a:rPr>
              <a:t>КАК</a:t>
            </a:r>
            <a:r>
              <a:rPr lang="ru-RU" dirty="0" smtClean="0"/>
              <a:t> мыслим. </a:t>
            </a:r>
          </a:p>
          <a:p>
            <a:r>
              <a:rPr lang="ru-RU" dirty="0" smtClean="0">
                <a:solidFill>
                  <a:srgbClr val="FF6600"/>
                </a:solidFill>
              </a:rPr>
              <a:t> Метод </a:t>
            </a:r>
            <a:r>
              <a:rPr lang="ru-RU" dirty="0">
                <a:solidFill>
                  <a:srgbClr val="FF6600"/>
                </a:solidFill>
              </a:rPr>
              <a:t>– </a:t>
            </a:r>
            <a:r>
              <a:rPr lang="en-US" dirty="0">
                <a:solidFill>
                  <a:srgbClr val="FF6600"/>
                </a:solidFill>
              </a:rPr>
              <a:t> </a:t>
            </a:r>
            <a:r>
              <a:rPr lang="en-US" dirty="0" smtClean="0">
                <a:solidFill>
                  <a:srgbClr val="FF6600"/>
                </a:solidFill>
              </a:rPr>
              <a:t>“</a:t>
            </a:r>
            <a:r>
              <a:rPr lang="ru-RU" dirty="0" smtClean="0">
                <a:solidFill>
                  <a:srgbClr val="FF6600"/>
                </a:solidFill>
              </a:rPr>
              <a:t>путь</a:t>
            </a:r>
            <a:r>
              <a:rPr lang="en-US" dirty="0" smtClean="0">
                <a:solidFill>
                  <a:srgbClr val="FF6600"/>
                </a:solidFill>
              </a:rPr>
              <a:t>”</a:t>
            </a:r>
            <a:r>
              <a:rPr lang="ru-RU" dirty="0" smtClean="0"/>
              <a:t>, </a:t>
            </a:r>
            <a:r>
              <a:rPr lang="ru-RU" dirty="0"/>
              <a:t>которым следует мысль к в своему предмету, к тому «о чём мысль».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rgbClr val="000000"/>
                </a:solidFill>
              </a:rPr>
              <a:t>(Синоним – «подход»)</a:t>
            </a:r>
            <a:r>
              <a:rPr lang="ru-RU" dirty="0" smtClean="0">
                <a:solidFill>
                  <a:srgbClr val="FF6600"/>
                </a:solidFill>
              </a:rPr>
              <a:t> </a:t>
            </a:r>
            <a:endParaRPr lang="en-US" dirty="0" smtClean="0">
              <a:solidFill>
                <a:srgbClr val="FF6600"/>
              </a:solidFill>
            </a:endParaRPr>
          </a:p>
          <a:p>
            <a:r>
              <a:rPr lang="ru-RU" dirty="0" smtClean="0">
                <a:solidFill>
                  <a:srgbClr val="FF6600"/>
                </a:solidFill>
              </a:rPr>
              <a:t>Метод  </a:t>
            </a:r>
            <a:r>
              <a:rPr lang="ru-RU" dirty="0" smtClean="0">
                <a:solidFill>
                  <a:srgbClr val="000000"/>
                </a:solidFill>
              </a:rPr>
              <a:t>(в науке)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–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рефлексивно и последовательно применяемая система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доказательств или обоснования знания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(аргументация).  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 Отношение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к методу научного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познания может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быть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разным в зависимости от ударения на ЧТО или КАК: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Чисто инструментальным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и прикладным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для познавательных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задач, а может быть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главенствующим. Последняя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ситуация складывается в современной науке.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0"/>
            <a:ext cx="81039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6281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Критический метод в научном познании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Все аналитические процедуры в науке, поскольку они призваны формировать дифференцированную картину предмета, определять его границы – представляют собой «</a:t>
            </a:r>
            <a:r>
              <a:rPr lang="ru-RU" sz="2400" dirty="0" err="1" smtClean="0"/>
              <a:t>опредмеченную</a:t>
            </a:r>
            <a:r>
              <a:rPr lang="ru-RU" sz="2400" dirty="0" smtClean="0"/>
              <a:t> критику</a:t>
            </a:r>
            <a:r>
              <a:rPr lang="ru-RU" sz="2400" dirty="0"/>
              <a:t>»</a:t>
            </a:r>
            <a:r>
              <a:rPr lang="ru-RU" sz="2400" dirty="0" smtClean="0"/>
              <a:t> объекта. (Пример – </a:t>
            </a:r>
            <a:r>
              <a:rPr lang="ru-RU" sz="2400" dirty="0" err="1" smtClean="0"/>
              <a:t>сл.слайд</a:t>
            </a:r>
            <a:r>
              <a:rPr lang="ru-RU" sz="2400" dirty="0" smtClean="0"/>
              <a:t>)</a:t>
            </a:r>
          </a:p>
          <a:p>
            <a:r>
              <a:rPr lang="ru-RU" sz="2400" dirty="0" smtClean="0"/>
              <a:t>Системный подход = системный анализ – современный вариант </a:t>
            </a:r>
            <a:r>
              <a:rPr lang="ru-RU" sz="2400" smtClean="0"/>
              <a:t>аналитического подхода </a:t>
            </a:r>
            <a:endParaRPr lang="ru-RU" sz="2400" dirty="0" smtClean="0"/>
          </a:p>
          <a:p>
            <a:r>
              <a:rPr lang="ru-RU" sz="2400" dirty="0" smtClean="0"/>
              <a:t>В той мере, в которой методы исследования должны доказывать свою достоверность – они подвергаются критике.</a:t>
            </a:r>
          </a:p>
          <a:p>
            <a:r>
              <a:rPr lang="ru-RU" sz="2400" dirty="0" smtClean="0"/>
              <a:t>Критика первоисточников в историографии.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056428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Аналитические методы в </a:t>
            </a:r>
            <a:br>
              <a:rPr lang="ru-RU" sz="3200" dirty="0" smtClean="0"/>
            </a:br>
            <a:r>
              <a:rPr lang="ru-RU" sz="3200" dirty="0" smtClean="0"/>
              <a:t>социогуманитарном познании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Любая теория (понятийная схема, накладываемая на фактический материал) использует методы различения свойств предмета.</a:t>
            </a:r>
          </a:p>
          <a:p>
            <a:r>
              <a:rPr lang="ru-RU" sz="2400" dirty="0" smtClean="0"/>
              <a:t>Например:</a:t>
            </a:r>
          </a:p>
          <a:p>
            <a:r>
              <a:rPr lang="ru-RU" sz="2000" dirty="0" smtClean="0"/>
              <a:t>«Математическая теория принятия решений» использует:</a:t>
            </a:r>
          </a:p>
          <a:p>
            <a:pPr>
              <a:buFont typeface="Courier New"/>
              <a:buChar char="o"/>
            </a:pPr>
            <a:r>
              <a:rPr lang="ru-RU" sz="1800" dirty="0"/>
              <a:t>Методы определения весовых коэффициентов	</a:t>
            </a:r>
            <a:endParaRPr lang="ru-RU" sz="1800" dirty="0" smtClean="0"/>
          </a:p>
          <a:p>
            <a:pPr>
              <a:buFont typeface="Courier New"/>
              <a:buChar char="o"/>
            </a:pPr>
            <a:r>
              <a:rPr lang="ru-RU" sz="1800" dirty="0" smtClean="0"/>
              <a:t>Методы </a:t>
            </a:r>
            <a:r>
              <a:rPr lang="ru-RU" sz="1800" dirty="0"/>
              <a:t>последовательной оптимизации	</a:t>
            </a:r>
          </a:p>
          <a:p>
            <a:pPr>
              <a:buFont typeface="Courier New"/>
              <a:buChar char="o"/>
            </a:pPr>
            <a:r>
              <a:rPr lang="ru-RU" sz="1800" dirty="0"/>
              <a:t>Метод главного критерия	</a:t>
            </a:r>
          </a:p>
          <a:p>
            <a:pPr>
              <a:buFont typeface="Courier New"/>
              <a:buChar char="o"/>
            </a:pPr>
            <a:r>
              <a:rPr lang="ru-RU" sz="1800" dirty="0"/>
              <a:t>Метод последовательных уступок</a:t>
            </a:r>
            <a:r>
              <a:rPr lang="ru-RU" sz="1800" b="1" dirty="0"/>
              <a:t>	</a:t>
            </a:r>
          </a:p>
          <a:p>
            <a:pPr>
              <a:buFont typeface="Courier New"/>
              <a:buChar char="o"/>
            </a:pPr>
            <a:r>
              <a:rPr lang="ru-RU" sz="1800" dirty="0" smtClean="0"/>
              <a:t>Метод </a:t>
            </a:r>
            <a:r>
              <a:rPr lang="ru-RU" sz="1800" dirty="0"/>
              <a:t>равенства частных критериев </a:t>
            </a:r>
            <a:r>
              <a:rPr lang="ru-RU" sz="1800" dirty="0" smtClean="0"/>
              <a:t>  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0198178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/>
              <a:t>Диалектический метод</a:t>
            </a:r>
            <a:br>
              <a:rPr lang="ru-RU" sz="2400" b="1" dirty="0" smtClean="0"/>
            </a:br>
            <a:r>
              <a:rPr lang="ru-RU" sz="2400" b="1" dirty="0" smtClean="0"/>
              <a:t>(Диалектическая логика)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/>
              <a:t>Проблема, с которой сталкивается познание</a:t>
            </a:r>
            <a:r>
              <a:rPr lang="ru-RU" sz="2000" dirty="0"/>
              <a:t>: Как помыслить </a:t>
            </a:r>
            <a:r>
              <a:rPr lang="ru-RU" sz="2000" dirty="0" smtClean="0"/>
              <a:t>движение (изменение, процесс, переход из одного в другое). </a:t>
            </a:r>
            <a:r>
              <a:rPr lang="en-US" sz="2000" dirty="0"/>
              <a:t>[</a:t>
            </a:r>
            <a:r>
              <a:rPr lang="ru-RU" sz="2000" dirty="0" smtClean="0"/>
              <a:t>«Всё течёт, всё изменяется» (Гераклит)</a:t>
            </a:r>
            <a:r>
              <a:rPr lang="en-US" sz="2000" dirty="0"/>
              <a:t>]</a:t>
            </a:r>
            <a:r>
              <a:rPr lang="ru-RU" sz="2000" dirty="0" smtClean="0"/>
              <a:t>. </a:t>
            </a:r>
          </a:p>
          <a:p>
            <a:r>
              <a:rPr lang="ru-RU" sz="2000" dirty="0" smtClean="0"/>
              <a:t>Такова проблема предельного тождества (единства) и решает её диалектика.</a:t>
            </a:r>
          </a:p>
          <a:p>
            <a:r>
              <a:rPr lang="ru-RU" sz="2000" dirty="0" smtClean="0"/>
              <a:t>Решение: единство достигается путем мышления переходов, путем установления единства противоположностей. Если удается показать, как одно (отличное) переходит в другое (отличное), то вы достигли понимания целого</a:t>
            </a:r>
            <a:r>
              <a:rPr lang="ru-RU" sz="2000" dirty="0"/>
              <a:t> </a:t>
            </a:r>
            <a:r>
              <a:rPr lang="ru-RU" sz="2000" dirty="0" smtClean="0"/>
              <a:t>или общего.   </a:t>
            </a:r>
          </a:p>
          <a:p>
            <a:r>
              <a:rPr lang="ru-RU" sz="2000" dirty="0" smtClean="0"/>
              <a:t>Вершина ДМ – «Наука логики» Гегеля. Гегель показывает, что (1)</a:t>
            </a:r>
            <a:r>
              <a:rPr lang="en-US" sz="2000" dirty="0" smtClean="0"/>
              <a:t> </a:t>
            </a:r>
            <a:r>
              <a:rPr lang="ru-RU" sz="2000" dirty="0" smtClean="0"/>
              <a:t>Противоречие есть источник развития, (2) всякое движение (становление) подчиняется принципу (закону): «Тезис – Антитезис – Синтез», (3) «Нечто жизненно лишь постольку, поскольку содержит в себе противоречие». </a:t>
            </a:r>
          </a:p>
          <a:p>
            <a:r>
              <a:rPr lang="ru-RU" sz="2000" dirty="0" smtClean="0"/>
              <a:t>Именно наличие </a:t>
            </a:r>
            <a:r>
              <a:rPr lang="ru-RU" sz="2000" dirty="0" smtClean="0">
                <a:solidFill>
                  <a:srgbClr val="FF6600"/>
                </a:solidFill>
              </a:rPr>
              <a:t>диалектических противоречий в предмете стягивает вещь в целое, образует единство её различных свойств</a:t>
            </a:r>
            <a:r>
              <a:rPr lang="ru-RU" sz="2000" dirty="0" smtClean="0"/>
              <a:t>.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6178245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Диалектический метод в научном познании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Примеры: вся проблематика двойственности квантовых объектов может быть осмысленна только диалектически.</a:t>
            </a:r>
          </a:p>
          <a:p>
            <a:r>
              <a:rPr lang="ru-RU" sz="2400" dirty="0" err="1" smtClean="0"/>
              <a:t>Н.Бор</a:t>
            </a:r>
            <a:r>
              <a:rPr lang="ru-RU" sz="2400" dirty="0" smtClean="0"/>
              <a:t> </a:t>
            </a:r>
            <a:r>
              <a:rPr lang="ru-RU" sz="2400" dirty="0"/>
              <a:t>– «противоположности сходятся» </a:t>
            </a:r>
            <a:endParaRPr lang="ru-RU" sz="2400" dirty="0" smtClean="0"/>
          </a:p>
          <a:p>
            <a:r>
              <a:rPr lang="ru-RU" sz="2400" dirty="0" smtClean="0"/>
              <a:t>Проектная методология – носит диалектический характер, что особенно подчеркивает методология ТРИЗ.</a:t>
            </a:r>
            <a:endParaRPr lang="ru-RU" sz="2400" dirty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0736566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900" y="0"/>
            <a:ext cx="46394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3410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Герменевтический метод</a:t>
            </a:r>
            <a:endParaRPr lang="ru-RU" sz="32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ГМ – вырастает из признания того факта, что мышление и язык – неразрывны. «Мышление есть незримый разговор души самой с собой» (Платон). Мышление работает как «интерпретационная машина», придавая значения словам и выражениям языка.</a:t>
            </a:r>
          </a:p>
          <a:p>
            <a:r>
              <a:rPr lang="ru-RU" sz="2400" dirty="0" smtClean="0"/>
              <a:t>Слово это «черпак» значений  из океана Смысла.</a:t>
            </a:r>
          </a:p>
          <a:p>
            <a:r>
              <a:rPr lang="ru-RU" sz="2400" dirty="0" smtClean="0"/>
              <a:t>«Я слово позабыл и мысль бесплотная в чертог теней вернулась».</a:t>
            </a:r>
          </a:p>
          <a:p>
            <a:r>
              <a:rPr lang="ru-RU" sz="2400" dirty="0" smtClean="0"/>
              <a:t>ГМ – теория и методология интерпретации и/или понимания. </a:t>
            </a:r>
          </a:p>
        </p:txBody>
      </p:sp>
    </p:spTree>
    <p:extLst>
      <p:ext uri="{BB962C8B-B14F-4D97-AF65-F5344CB8AC3E}">
        <p14:creationId xmlns:p14="http://schemas.microsoft.com/office/powerpoint/2010/main" val="23538948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Герменевтический метод в научном познании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Все данные приборов должны быть интерпретированы в рамках языка определенной теории. Теория – выступает в качестве интерпретационной рамки понимания предмета. </a:t>
            </a:r>
          </a:p>
          <a:p>
            <a:r>
              <a:rPr lang="ru-RU" dirty="0" smtClean="0"/>
              <a:t>Герменевтика </a:t>
            </a:r>
            <a:r>
              <a:rPr lang="ru-RU" dirty="0"/>
              <a:t>– в основном - «Методология социальных и гуманитарных наук</a:t>
            </a:r>
            <a:r>
              <a:rPr lang="ru-RU" dirty="0" smtClean="0"/>
              <a:t>» (</a:t>
            </a:r>
            <a:r>
              <a:rPr lang="ru-RU" dirty="0" err="1" smtClean="0"/>
              <a:t>Э.Бетти</a:t>
            </a:r>
            <a:r>
              <a:rPr lang="ru-RU" dirty="0" smtClean="0"/>
              <a:t>)</a:t>
            </a:r>
          </a:p>
          <a:p>
            <a:r>
              <a:rPr lang="ru-RU" dirty="0" smtClean="0"/>
              <a:t>Дискурсивный анализ (</a:t>
            </a:r>
            <a:r>
              <a:rPr lang="ru-RU" dirty="0" err="1" smtClean="0"/>
              <a:t>З.Харрис</a:t>
            </a:r>
            <a:r>
              <a:rPr lang="ru-RU" dirty="0" smtClean="0"/>
              <a:t>)</a:t>
            </a:r>
          </a:p>
          <a:p>
            <a:r>
              <a:rPr lang="ru-RU" dirty="0" smtClean="0"/>
              <a:t>Анализ фреймов (</a:t>
            </a:r>
            <a:r>
              <a:rPr lang="ru-RU" dirty="0" err="1" smtClean="0"/>
              <a:t>И.Гофман</a:t>
            </a:r>
            <a:r>
              <a:rPr lang="ru-RU" dirty="0" smtClean="0"/>
              <a:t>)</a:t>
            </a:r>
          </a:p>
          <a:p>
            <a:r>
              <a:rPr lang="ru-RU" dirty="0" smtClean="0"/>
              <a:t>Интерпретация культур (</a:t>
            </a:r>
            <a:r>
              <a:rPr lang="ru-RU" dirty="0" err="1" smtClean="0"/>
              <a:t>К.Гирц</a:t>
            </a:r>
            <a:r>
              <a:rPr lang="ru-RU" dirty="0" smtClean="0"/>
              <a:t>)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92305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Контрольные вопросы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Какие обязательные операции предполагает </a:t>
            </a:r>
            <a:r>
              <a:rPr lang="ru-RU" smtClean="0"/>
              <a:t>любое высказывание?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736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797510"/>
            <a:ext cx="8136904" cy="5262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Как таковой - метод:</a:t>
            </a:r>
          </a:p>
          <a:p>
            <a:pPr>
              <a:buNone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С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одной стороны,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исходит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из «природы» мышления с другой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- из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природы объекта. </a:t>
            </a:r>
            <a:endParaRPr lang="ru-RU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Чем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ближе к конкретному объекту приближается мысль, тем больше метод учитывает его конкретную специфику. Так образуются методы частных наук. </a:t>
            </a:r>
            <a:endParaRPr lang="ru-RU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Чем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ближе к субъекту познания, тем более универсальным является метод, тем больше он свидетельствует о «тождестве бытия и мышления», о том, что мышление субъекта, язык на котором он способен говорить, есть «голос самого Бытия».</a:t>
            </a:r>
          </a:p>
        </p:txBody>
      </p:sp>
    </p:spTree>
    <p:extLst>
      <p:ext uri="{BB962C8B-B14F-4D97-AF65-F5344CB8AC3E}">
        <p14:creationId xmlns:p14="http://schemas.microsoft.com/office/powerpoint/2010/main" val="3939614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Ступени метода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МЫШЛЕНИЕ – по ступеням «спускается» к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своему предмету….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/>
              <a:t> </a:t>
            </a:r>
            <a:r>
              <a:rPr lang="ru-RU" dirty="0" smtClean="0"/>
              <a:t>       - универсальные (философские)   		      методы мышления/познания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/>
              <a:t> </a:t>
            </a:r>
            <a:r>
              <a:rPr lang="ru-RU" dirty="0" smtClean="0"/>
              <a:t>                   - Общенаучные методы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                                 - Методы частных наук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                                                    - Методики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dirty="0" smtClean="0"/>
              <a:t>ПРЕДМЕТ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3469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7809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О методологизации современной науки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800" b="1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Современная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наука характеризуется принципиальным вниманием к методологии. Это внимание вызвано новым классом задач, которые вынуждена решать наука и техника; необходимостью познания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(1) сложных (2) динамических объектов - в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основном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(3) искусственного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конструктивного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(!)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происхождения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Современная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наука решает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преимущественно комплексные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проектные задачи, которые не допускают применения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одного классического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аналитического подхода. </a:t>
            </a:r>
            <a:endParaRPr lang="ru-RU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Важным фактором является скорость инноваций, т.е. появление новых конструктивных объектов.  В области прикладных исследований знания устаревают очень быстро. (Для высокотехнологический отраслей период полураспада знания составляет 2-3 года)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>
              <a:buNone/>
            </a:pPr>
            <a:endParaRPr lang="ru-RU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Классическая наука – преобладание аналитического подхода. 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Его особенности:</a:t>
            </a:r>
          </a:p>
          <a:p>
            <a:pPr lvl="0"/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Редукционизм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– сведение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сложного к простому, системы к ее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элементам.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Эволюционизм – сложное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рождается из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простого.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Геометризм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– пространственная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репрезентация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объекта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(Аналитическая геометрия Декарта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).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Дисциплинарный подход к членению знания.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При решении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комплексной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(междисциплинарной) задачи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требующей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синтеза наук и теорий,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интеграция знания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осуществляется не путем создания общей теории,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а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созданием общих методологических рамок и подходов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ри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методологизации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познания возникает задача </a:t>
            </a:r>
            <a:r>
              <a:rPr lang="ru-RU" dirty="0" smtClean="0">
                <a:solidFill>
                  <a:srgbClr val="FF6600"/>
                </a:solidFill>
              </a:rPr>
              <a:t>управления знаниями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(управление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решением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задач), которую в общем случае 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берет на себя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специалист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по экспертным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системам, методолог или &lt;специально подготовленный&gt; философ.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472518" cy="6286544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Обыденное познание тоже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по-своему «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методологично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».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Так, органы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чувств это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«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инструменты»,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посредством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которых из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совокупности свойств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предмета вычленяются нужные для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жизни. </a:t>
            </a: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Н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е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определив, какими методами мы действуем и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познаем,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ничего определенного сказать о предмете невозможно. </a:t>
            </a: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В философии всегда было принято показывать способ мышления (метод), а не один только результат (знание).  В науке тоже самое, но с одним отличием – в философии отслеживается сам процесс мышления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наука как правило опускает этот момент.</a:t>
            </a:r>
          </a:p>
          <a:p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В целом: </a:t>
            </a:r>
            <a:r>
              <a:rPr lang="ru-RU" dirty="0">
                <a:solidFill>
                  <a:srgbClr val="FF6600"/>
                </a:solidFill>
              </a:rPr>
              <a:t>Методологизация науки 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– это стремление преодолеть ограничения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дисциплинарности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для решения конструктивных или проектных задач. 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1370</TotalTime>
  <Words>2390</Words>
  <Application>Microsoft Macintosh PowerPoint</Application>
  <PresentationFormat>Экран (4:3)</PresentationFormat>
  <Paragraphs>163</Paragraphs>
  <Slides>38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Тема Office</vt:lpstr>
      <vt:lpstr>Методологические основания современного научного познания</vt:lpstr>
      <vt:lpstr> План</vt:lpstr>
      <vt:lpstr>Презентация PowerPoint</vt:lpstr>
      <vt:lpstr>Презентация PowerPoint</vt:lpstr>
      <vt:lpstr>Ступени метода</vt:lpstr>
      <vt:lpstr>О методологизации современной науки </vt:lpstr>
      <vt:lpstr>Презентация PowerPoint</vt:lpstr>
      <vt:lpstr>Презентация PowerPoint</vt:lpstr>
      <vt:lpstr>Презентация PowerPoint</vt:lpstr>
      <vt:lpstr>Природа метода. Методологические стратегии.   </vt:lpstr>
      <vt:lpstr>Р.Декарт «Рассуждение о методе, чтобы хорошо направлять свой разум и отыскивать истину в науках» - 1637</vt:lpstr>
      <vt:lpstr>Презентация PowerPoint</vt:lpstr>
      <vt:lpstr>Презентация PowerPoint</vt:lpstr>
      <vt:lpstr>Презентация PowerPoint</vt:lpstr>
      <vt:lpstr>Презентация PowerPoint</vt:lpstr>
      <vt:lpstr>Рефлексивность метода </vt:lpstr>
      <vt:lpstr>Презентация PowerPoint</vt:lpstr>
      <vt:lpstr>Презентация PowerPoint</vt:lpstr>
      <vt:lpstr> Структура мышления как         основа учения о методе 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высказывания</vt:lpstr>
      <vt:lpstr>Универсальные философские методы </vt:lpstr>
      <vt:lpstr>Феноменологический метод </vt:lpstr>
      <vt:lpstr>Феноменологический метод в научном познании</vt:lpstr>
      <vt:lpstr>Критический метод в философии</vt:lpstr>
      <vt:lpstr>Презентация PowerPoint</vt:lpstr>
      <vt:lpstr>Презентация PowerPoint</vt:lpstr>
      <vt:lpstr>Критический метод в научном познании</vt:lpstr>
      <vt:lpstr>Аналитические методы в  социогуманитарном познании</vt:lpstr>
      <vt:lpstr>Диалектический метод (Диалектическая логика)</vt:lpstr>
      <vt:lpstr>Диалектический метод в научном познании</vt:lpstr>
      <vt:lpstr>Презентация PowerPoint</vt:lpstr>
      <vt:lpstr>Герменевтический метод</vt:lpstr>
      <vt:lpstr>Герменевтический метод в научном познании</vt:lpstr>
      <vt:lpstr>Контрольные вопросы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Методологические основания современного научного познания</dc:title>
  <dc:creator>марина</dc:creator>
  <cp:lastModifiedBy>А11</cp:lastModifiedBy>
  <cp:revision>134</cp:revision>
  <dcterms:created xsi:type="dcterms:W3CDTF">2015-12-18T01:28:13Z</dcterms:created>
  <dcterms:modified xsi:type="dcterms:W3CDTF">2016-01-31T23:17:27Z</dcterms:modified>
</cp:coreProperties>
</file>